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leway Bold" panose="020B0604020202020204" charset="-94"/>
      <p:regular r:id="rId22"/>
    </p:embeddedFont>
    <p:embeddedFont>
      <p:font typeface="Kollektif Bold Italics" panose="020B0604020202020204" charset="-94"/>
      <p:regular r:id="rId23"/>
    </p:embeddedFont>
    <p:embeddedFont>
      <p:font typeface="Kollektif Bold" panose="020B0604020202020204" charset="-94"/>
      <p:regular r:id="rId24"/>
    </p:embeddedFont>
    <p:embeddedFont>
      <p:font typeface="Raleway" panose="020B0604020202020204" charset="-94"/>
      <p:regular r:id="rId25"/>
    </p:embeddedFont>
    <p:embeddedFont>
      <p:font typeface="Kollektif Italics" panose="020B0604020202020204" charset="-94"/>
      <p:regular r:id="rId26"/>
    </p:embeddedFont>
    <p:embeddedFont>
      <p:font typeface="Kollektif" panose="020B0604020202020204" charset="-9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1212" y="1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gm.meb.gov.tr/meb_iys_dosyalar/2024_09/04113313_iho_hdc_kurul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gmyabancidil.meb.gov.t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811" y="0"/>
            <a:ext cx="2956546" cy="3902641"/>
          </a:xfrm>
          <a:custGeom>
            <a:avLst/>
            <a:gdLst/>
            <a:ahLst/>
            <a:cxnLst/>
            <a:rect l="l" t="t" r="r" b="b"/>
            <a:pathLst>
              <a:path w="2956546" h="3902641">
                <a:moveTo>
                  <a:pt x="0" y="0"/>
                </a:moveTo>
                <a:lnTo>
                  <a:pt x="2956547" y="0"/>
                </a:lnTo>
                <a:lnTo>
                  <a:pt x="2956547" y="3902641"/>
                </a:lnTo>
                <a:lnTo>
                  <a:pt x="0" y="3902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1840" y="5010150"/>
            <a:ext cx="10786081" cy="2071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521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YOĞUNLAŞTIRILMIŞ YABANCI </a:t>
            </a:r>
            <a:r>
              <a:rPr lang="en-US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</a:t>
            </a:r>
            <a:r>
              <a:rPr lang="tr-TR" sz="3521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L </a:t>
            </a:r>
            <a:r>
              <a:rPr lang="en-US" sz="3521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PROGRAMI </a:t>
            </a:r>
          </a:p>
          <a:p>
            <a:pPr algn="ctr">
              <a:lnSpc>
                <a:spcPts val="5599"/>
              </a:lnSpc>
            </a:pPr>
            <a:r>
              <a:rPr lang="en-US" sz="3521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 </a:t>
            </a:r>
          </a:p>
          <a:p>
            <a:pPr algn="ctr">
              <a:lnSpc>
                <a:spcPts val="5599"/>
              </a:lnSpc>
            </a:pPr>
            <a:r>
              <a:rPr lang="en-US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B</a:t>
            </a:r>
            <a:r>
              <a:rPr lang="tr-TR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LG</a:t>
            </a:r>
            <a:r>
              <a:rPr lang="tr-TR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LEND</a:t>
            </a:r>
            <a:r>
              <a:rPr lang="tr-TR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3521" b="1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RME </a:t>
            </a:r>
            <a:r>
              <a:rPr lang="en-US" sz="3521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TOPLANTISI</a:t>
            </a:r>
          </a:p>
        </p:txBody>
      </p:sp>
      <p:sp>
        <p:nvSpPr>
          <p:cNvPr id="4" name="AutoShape 4"/>
          <p:cNvSpPr/>
          <p:nvPr/>
        </p:nvSpPr>
        <p:spPr>
          <a:xfrm rot="-2700000">
            <a:off x="7321785" y="3513626"/>
            <a:ext cx="15533129" cy="8423613"/>
          </a:xfrm>
          <a:prstGeom prst="rect">
            <a:avLst/>
          </a:prstGeom>
          <a:solidFill>
            <a:srgbClr val="CD0046"/>
          </a:solid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-4478888" y="8342765"/>
            <a:ext cx="11015176" cy="57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17"/>
              </a:lnSpc>
            </a:pPr>
            <a:r>
              <a:rPr lang="en-US" sz="3298" b="1" spc="194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11 Eylül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7716737" y="-1885665"/>
            <a:ext cx="16230600" cy="7442638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-289888" y="9029537"/>
            <a:ext cx="18794522" cy="1453166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10565617" y="3104841"/>
            <a:ext cx="7075439" cy="4724217"/>
          </a:xfrm>
          <a:custGeom>
            <a:avLst/>
            <a:gdLst/>
            <a:ahLst/>
            <a:cxnLst/>
            <a:rect l="l" t="t" r="r" b="b"/>
            <a:pathLst>
              <a:path w="7075439" h="4724217">
                <a:moveTo>
                  <a:pt x="0" y="0"/>
                </a:moveTo>
                <a:lnTo>
                  <a:pt x="7075439" y="0"/>
                </a:lnTo>
                <a:lnTo>
                  <a:pt x="7075439" y="4724217"/>
                </a:lnTo>
                <a:lnTo>
                  <a:pt x="0" y="4724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4830" y="1293363"/>
            <a:ext cx="9474678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999" b="1" spc="87" dirty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YABANCI </a:t>
            </a:r>
            <a:r>
              <a:rPr lang="en-US" sz="3999" b="1" spc="87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</a:t>
            </a:r>
            <a:r>
              <a:rPr lang="tr-TR" sz="3999" b="1" spc="87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3999" b="1" spc="87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L </a:t>
            </a:r>
            <a:r>
              <a:rPr lang="en-US" sz="3999" b="1" spc="87" dirty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KOORDINATÖRLÜK </a:t>
            </a:r>
            <a:r>
              <a:rPr lang="en-US" sz="3999" b="1" spc="87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</a:t>
            </a:r>
            <a:r>
              <a:rPr lang="tr-TR" sz="3999" b="1" spc="87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3999" b="1" spc="87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STEM</a:t>
            </a:r>
            <a:r>
              <a:rPr lang="tr-TR" sz="3999" b="1" spc="87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endParaRPr lang="en-US" sz="3999" b="1" spc="87" dirty="0">
              <a:solidFill>
                <a:srgbClr val="5271FF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415" y="2902585"/>
            <a:ext cx="9443092" cy="715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Her okulun bünyesinde, dahil olduğu programa göre İngilizce veya Arapça dil koordinatörü tespit edilir. Birden fazla dil programı uygulayan okullarda her iki dilden de koordinatör bulunur.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Okullardaki işleyiş, program takibi, zümre işbirliği, merkezi izleme değerlendirme çalışmalarının takibi, yabancı dil alanındaki projeler ve faaliyetlerden okul dil koordinatörü sorumludur. 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 Okul koordinatör bilgilendirmeleri bölgesel gruplar üzerinden Genel Müdürlük tarafından yapılır. Okul koordinatörü whatsapp grubu üzerinden yapılan resmi duyuruları takip etmelidir.</a:t>
            </a:r>
          </a:p>
          <a:p>
            <a:pPr algn="l">
              <a:lnSpc>
                <a:spcPts val="4480"/>
              </a:lnSpc>
            </a:pPr>
            <a:endParaRPr lang="en-US" sz="26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l">
              <a:lnSpc>
                <a:spcPts val="4480"/>
              </a:lnSpc>
            </a:pPr>
            <a:endParaRPr lang="en-US" sz="26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l">
              <a:lnSpc>
                <a:spcPts val="4480"/>
              </a:lnSpc>
            </a:pPr>
            <a:endParaRPr lang="en-US" sz="26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4788462" y="-927371"/>
            <a:ext cx="15991076" cy="8376821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3" name="AutoShape 3"/>
          <p:cNvSpPr/>
          <p:nvPr/>
        </p:nvSpPr>
        <p:spPr>
          <a:xfrm>
            <a:off x="-289888" y="9457304"/>
            <a:ext cx="18794522" cy="1025399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4206415" y="2071711"/>
            <a:ext cx="3745483" cy="2291582"/>
          </a:xfrm>
          <a:custGeom>
            <a:avLst/>
            <a:gdLst/>
            <a:ahLst/>
            <a:cxnLst/>
            <a:rect l="l" t="t" r="r" b="b"/>
            <a:pathLst>
              <a:path w="3745483" h="2291582">
                <a:moveTo>
                  <a:pt x="0" y="0"/>
                </a:moveTo>
                <a:lnTo>
                  <a:pt x="3745483" y="0"/>
                </a:lnTo>
                <a:lnTo>
                  <a:pt x="3745483" y="2291582"/>
                </a:lnTo>
                <a:lnTo>
                  <a:pt x="0" y="229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2" b="-438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4363293"/>
            <a:ext cx="4206415" cy="2223900"/>
          </a:xfrm>
          <a:custGeom>
            <a:avLst/>
            <a:gdLst/>
            <a:ahLst/>
            <a:cxnLst/>
            <a:rect l="l" t="t" r="r" b="b"/>
            <a:pathLst>
              <a:path w="4206415" h="2223900">
                <a:moveTo>
                  <a:pt x="0" y="0"/>
                </a:moveTo>
                <a:lnTo>
                  <a:pt x="4206415" y="0"/>
                </a:lnTo>
                <a:lnTo>
                  <a:pt x="4206415" y="2223900"/>
                </a:lnTo>
                <a:lnTo>
                  <a:pt x="0" y="222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46" t="-19579" r="-644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09967" y="3095079"/>
            <a:ext cx="4761285" cy="2676134"/>
          </a:xfrm>
          <a:custGeom>
            <a:avLst/>
            <a:gdLst/>
            <a:ahLst/>
            <a:cxnLst/>
            <a:rect l="l" t="t" r="r" b="b"/>
            <a:pathLst>
              <a:path w="4761285" h="2676134">
                <a:moveTo>
                  <a:pt x="0" y="0"/>
                </a:moveTo>
                <a:lnTo>
                  <a:pt x="4761286" y="0"/>
                </a:lnTo>
                <a:lnTo>
                  <a:pt x="4761286" y="2676133"/>
                </a:lnTo>
                <a:lnTo>
                  <a:pt x="0" y="26761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971" b="-1997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0"/>
            <a:ext cx="4206415" cy="2071711"/>
          </a:xfrm>
          <a:custGeom>
            <a:avLst/>
            <a:gdLst/>
            <a:ahLst/>
            <a:cxnLst/>
            <a:rect l="l" t="t" r="r" b="b"/>
            <a:pathLst>
              <a:path w="4206415" h="2071711">
                <a:moveTo>
                  <a:pt x="0" y="0"/>
                </a:moveTo>
                <a:lnTo>
                  <a:pt x="4206415" y="0"/>
                </a:lnTo>
                <a:lnTo>
                  <a:pt x="4206415" y="2071711"/>
                </a:lnTo>
                <a:lnTo>
                  <a:pt x="0" y="20717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59" r="-745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492338" y="1710317"/>
            <a:ext cx="7529197" cy="77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8"/>
              </a:lnSpc>
            </a:pPr>
            <a:r>
              <a:rPr lang="en-US" sz="5375" b="1" spc="118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PROJE ÇALIŞMALARI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97682" y="6328410"/>
            <a:ext cx="11223853" cy="292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  Program dahilindeki her okulun uyguladığı yabancı dil programında </a:t>
            </a:r>
            <a:r>
              <a:rPr lang="en-US" sz="2400" u="sng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en az bir proje </a:t>
            </a:r>
            <a:r>
              <a:rPr lang="en-US" sz="240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yaparak yabancı dil öğrenim sürecine öğrencilerin aktif katılımlarını sağlaması esastır.</a:t>
            </a:r>
          </a:p>
          <a:p>
            <a:pPr algn="just">
              <a:lnSpc>
                <a:spcPts val="3359"/>
              </a:lnSpc>
            </a:pPr>
            <a:endParaRPr lang="en-US" sz="2400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 Yürütülen projeler öğrenme sürecini desteklerken aynı zamanda okullar arası işbirliği, programın yaygınlaştırılması ve görünürlülüğün artırılması açısından da önemli katkılar sunmaktadır.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7309798" y="-1621776"/>
            <a:ext cx="16230600" cy="7833828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-289888" y="9552974"/>
            <a:ext cx="18794522" cy="929730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5092893" y="1881644"/>
            <a:ext cx="4289279" cy="4208372"/>
          </a:xfrm>
          <a:custGeom>
            <a:avLst/>
            <a:gdLst/>
            <a:ahLst/>
            <a:cxnLst/>
            <a:rect l="l" t="t" r="r" b="b"/>
            <a:pathLst>
              <a:path w="4289279" h="4208372">
                <a:moveTo>
                  <a:pt x="0" y="0"/>
                </a:moveTo>
                <a:lnTo>
                  <a:pt x="4289280" y="0"/>
                </a:lnTo>
                <a:lnTo>
                  <a:pt x="4289280" y="4208372"/>
                </a:lnTo>
                <a:lnTo>
                  <a:pt x="0" y="4208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334" b="-31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15851"/>
            <a:ext cx="3735212" cy="5127649"/>
          </a:xfrm>
          <a:custGeom>
            <a:avLst/>
            <a:gdLst/>
            <a:ahLst/>
            <a:cxnLst/>
            <a:rect l="l" t="t" r="r" b="b"/>
            <a:pathLst>
              <a:path w="3735212" h="5127649">
                <a:moveTo>
                  <a:pt x="0" y="0"/>
                </a:moveTo>
                <a:lnTo>
                  <a:pt x="3735212" y="0"/>
                </a:lnTo>
                <a:lnTo>
                  <a:pt x="3735212" y="5127649"/>
                </a:lnTo>
                <a:lnTo>
                  <a:pt x="0" y="51276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53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85299" y="4533900"/>
            <a:ext cx="6602701" cy="5019074"/>
          </a:xfrm>
          <a:custGeom>
            <a:avLst/>
            <a:gdLst/>
            <a:ahLst/>
            <a:cxnLst/>
            <a:rect l="l" t="t" r="r" b="b"/>
            <a:pathLst>
              <a:path w="6602701" h="4409474">
                <a:moveTo>
                  <a:pt x="0" y="0"/>
                </a:moveTo>
                <a:lnTo>
                  <a:pt x="6602701" y="0"/>
                </a:lnTo>
                <a:lnTo>
                  <a:pt x="6602701" y="4409474"/>
                </a:lnTo>
                <a:lnTo>
                  <a:pt x="0" y="44094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540" r="-11344" b="-554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0895" y="6618802"/>
            <a:ext cx="11229414" cy="273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 Öğretmenlerimizin mesleki gelişimlerine katkı sağlamak ve okullarımızdaki yabancı dil eğitiminde kaliteyi artırmayı önemsiyoruz. </a:t>
            </a:r>
          </a:p>
          <a:p>
            <a:pPr algn="just">
              <a:lnSpc>
                <a:spcPts val="3640"/>
              </a:lnSpc>
            </a:pPr>
            <a:endParaRPr lang="en-US" sz="26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 Alana yönelik güncel uygulamalar, projeler, dijital beceriyi geliştirmeye yönelik hizmet içi eğitimler, youtube kanalı üzerinden canlı yayınlarla sahadaki binlerce öğretmenimize ve idarecimize ulaşıyoruz.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5437" y="1714500"/>
            <a:ext cx="7529197" cy="230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ÖĞRETMEN EĞİTİMLERİMİZ</a:t>
            </a:r>
            <a:endParaRPr lang="en-US" sz="5375" b="1" spc="118" dirty="0">
              <a:solidFill>
                <a:srgbClr val="FBFBF5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7159720" y="-1787726"/>
            <a:ext cx="16230600" cy="8392397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6833057" y="6389815"/>
            <a:ext cx="4548631" cy="3066374"/>
          </a:xfrm>
          <a:custGeom>
            <a:avLst/>
            <a:gdLst/>
            <a:ahLst/>
            <a:cxnLst/>
            <a:rect l="l" t="t" r="r" b="b"/>
            <a:pathLst>
              <a:path w="4548631" h="3066374">
                <a:moveTo>
                  <a:pt x="0" y="0"/>
                </a:moveTo>
                <a:lnTo>
                  <a:pt x="4548631" y="0"/>
                </a:lnTo>
                <a:lnTo>
                  <a:pt x="4548631" y="3066374"/>
                </a:lnTo>
                <a:lnTo>
                  <a:pt x="0" y="3066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032" r="-2646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4004" y="6389815"/>
            <a:ext cx="5848700" cy="3066374"/>
          </a:xfrm>
          <a:custGeom>
            <a:avLst/>
            <a:gdLst/>
            <a:ahLst/>
            <a:cxnLst/>
            <a:rect l="l" t="t" r="r" b="b"/>
            <a:pathLst>
              <a:path w="5848700" h="3066374">
                <a:moveTo>
                  <a:pt x="0" y="0"/>
                </a:moveTo>
                <a:lnTo>
                  <a:pt x="5848701" y="0"/>
                </a:lnTo>
                <a:lnTo>
                  <a:pt x="5848701" y="3066374"/>
                </a:lnTo>
                <a:lnTo>
                  <a:pt x="0" y="3066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53" r="-825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330988" y="0"/>
            <a:ext cx="5957012" cy="3589798"/>
          </a:xfrm>
          <a:custGeom>
            <a:avLst/>
            <a:gdLst/>
            <a:ahLst/>
            <a:cxnLst/>
            <a:rect l="l" t="t" r="r" b="b"/>
            <a:pathLst>
              <a:path w="5957012" h="3589798">
                <a:moveTo>
                  <a:pt x="0" y="0"/>
                </a:moveTo>
                <a:lnTo>
                  <a:pt x="5957012" y="0"/>
                </a:lnTo>
                <a:lnTo>
                  <a:pt x="5957012" y="3589798"/>
                </a:lnTo>
                <a:lnTo>
                  <a:pt x="0" y="3589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131" b="-1832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30988" y="4736519"/>
            <a:ext cx="5957012" cy="3186483"/>
          </a:xfrm>
          <a:custGeom>
            <a:avLst/>
            <a:gdLst/>
            <a:ahLst/>
            <a:cxnLst/>
            <a:rect l="l" t="t" r="r" b="b"/>
            <a:pathLst>
              <a:path w="5957012" h="3186483">
                <a:moveTo>
                  <a:pt x="0" y="0"/>
                </a:moveTo>
                <a:lnTo>
                  <a:pt x="5957012" y="0"/>
                </a:lnTo>
                <a:lnTo>
                  <a:pt x="5957012" y="3186483"/>
                </a:lnTo>
                <a:lnTo>
                  <a:pt x="0" y="31864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578" b="-257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875601"/>
            <a:ext cx="761920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D</a:t>
            </a:r>
            <a:r>
              <a:rPr lang="tr-TR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İ</a:t>
            </a:r>
            <a:r>
              <a:rPr lang="en-US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L ŞENL</a:t>
            </a:r>
            <a:r>
              <a:rPr lang="tr-TR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İ</a:t>
            </a:r>
            <a:r>
              <a:rPr lang="en-US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KLER</a:t>
            </a:r>
            <a:r>
              <a:rPr lang="tr-TR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İ</a:t>
            </a:r>
            <a:r>
              <a:rPr lang="en-US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M</a:t>
            </a:r>
            <a:r>
              <a:rPr lang="tr-TR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İ</a:t>
            </a:r>
            <a:r>
              <a:rPr lang="en-US" sz="5525" b="1" spc="121" dirty="0" smtClean="0">
                <a:solidFill>
                  <a:srgbClr val="5271FF"/>
                </a:solidFill>
                <a:latin typeface="Raleway Bold"/>
                <a:ea typeface="Raleway Bold"/>
                <a:cs typeface="Raleway Bold"/>
                <a:sym typeface="Raleway Bold"/>
              </a:rPr>
              <a:t>Z</a:t>
            </a:r>
            <a:endParaRPr lang="en-US" sz="5525" b="1" spc="121" dirty="0">
              <a:solidFill>
                <a:srgbClr val="5271FF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4004" y="1759077"/>
            <a:ext cx="8526115" cy="428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Programa dahil okullarımız kendi bölgelerinde okul içi yabancı dil etkinlikleri düzenleyerek programın görünürlülük faaliyetine destek olurlar.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 Dil festivalleri okul bünyesinde veya imkanlar dahilinde il ve ilçe düzeyinde paydaş okulların bir araya gelmesi ile gerçekleştirilir.</a:t>
            </a:r>
          </a:p>
          <a:p>
            <a:pPr algn="l">
              <a:lnSpc>
                <a:spcPts val="4480"/>
              </a:lnSpc>
            </a:pPr>
            <a:endParaRPr lang="en-US" sz="30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9888" y="9353111"/>
            <a:ext cx="18794522" cy="1129592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3" name="AutoShape 3"/>
          <p:cNvSpPr/>
          <p:nvPr/>
        </p:nvSpPr>
        <p:spPr>
          <a:xfrm>
            <a:off x="-425933" y="-446863"/>
            <a:ext cx="19192191" cy="2463393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4" name="Freeform 4"/>
          <p:cNvSpPr/>
          <p:nvPr/>
        </p:nvSpPr>
        <p:spPr>
          <a:xfrm>
            <a:off x="7086591" y="2708955"/>
            <a:ext cx="3286517" cy="4359833"/>
          </a:xfrm>
          <a:custGeom>
            <a:avLst/>
            <a:gdLst/>
            <a:ahLst/>
            <a:cxnLst/>
            <a:rect l="l" t="t" r="r" b="b"/>
            <a:pathLst>
              <a:path w="3286517" h="4359833">
                <a:moveTo>
                  <a:pt x="0" y="0"/>
                </a:moveTo>
                <a:lnTo>
                  <a:pt x="3286517" y="0"/>
                </a:lnTo>
                <a:lnTo>
                  <a:pt x="3286517" y="4359833"/>
                </a:lnTo>
                <a:lnTo>
                  <a:pt x="0" y="4359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4" b="-126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950" y="2179405"/>
            <a:ext cx="5251861" cy="3723606"/>
          </a:xfrm>
          <a:custGeom>
            <a:avLst/>
            <a:gdLst/>
            <a:ahLst/>
            <a:cxnLst/>
            <a:rect l="l" t="t" r="r" b="b"/>
            <a:pathLst>
              <a:path w="5251861" h="3723606">
                <a:moveTo>
                  <a:pt x="0" y="0"/>
                </a:moveTo>
                <a:lnTo>
                  <a:pt x="5251860" y="0"/>
                </a:lnTo>
                <a:lnTo>
                  <a:pt x="5251860" y="3723606"/>
                </a:lnTo>
                <a:lnTo>
                  <a:pt x="0" y="3723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99218" y="6174473"/>
            <a:ext cx="5577099" cy="3002241"/>
          </a:xfrm>
          <a:custGeom>
            <a:avLst/>
            <a:gdLst/>
            <a:ahLst/>
            <a:cxnLst/>
            <a:rect l="l" t="t" r="r" b="b"/>
            <a:pathLst>
              <a:path w="5577099" h="3002241">
                <a:moveTo>
                  <a:pt x="0" y="0"/>
                </a:moveTo>
                <a:lnTo>
                  <a:pt x="5577099" y="0"/>
                </a:lnTo>
                <a:lnTo>
                  <a:pt x="5577099" y="3002241"/>
                </a:lnTo>
                <a:lnTo>
                  <a:pt x="0" y="3002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52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76038" y="2253893"/>
            <a:ext cx="5498936" cy="3646398"/>
          </a:xfrm>
          <a:custGeom>
            <a:avLst/>
            <a:gdLst/>
            <a:ahLst/>
            <a:cxnLst/>
            <a:rect l="l" t="t" r="r" b="b"/>
            <a:pathLst>
              <a:path w="5498936" h="3646398">
                <a:moveTo>
                  <a:pt x="0" y="0"/>
                </a:moveTo>
                <a:lnTo>
                  <a:pt x="5498937" y="0"/>
                </a:lnTo>
                <a:lnTo>
                  <a:pt x="5498937" y="3646398"/>
                </a:lnTo>
                <a:lnTo>
                  <a:pt x="0" y="36463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9" r="-629" b="-1239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8304" y="6174473"/>
            <a:ext cx="5168312" cy="2907176"/>
          </a:xfrm>
          <a:custGeom>
            <a:avLst/>
            <a:gdLst/>
            <a:ahLst/>
            <a:cxnLst/>
            <a:rect l="l" t="t" r="r" b="b"/>
            <a:pathLst>
              <a:path w="5168312" h="2907176">
                <a:moveTo>
                  <a:pt x="0" y="0"/>
                </a:moveTo>
                <a:lnTo>
                  <a:pt x="5168312" y="0"/>
                </a:lnTo>
                <a:lnTo>
                  <a:pt x="5168312" y="2907176"/>
                </a:lnTo>
                <a:lnTo>
                  <a:pt x="0" y="29071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474" b="-847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05499" y="677365"/>
            <a:ext cx="12877002" cy="70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4800" b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OKULLARIMIZDAN ÖRNEK ÇALIŞMALAR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93034" y="8295883"/>
            <a:ext cx="3989467" cy="37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564" b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YABANCI DİL KAFE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35996" y="4575002"/>
            <a:ext cx="3989467" cy="544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764" b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JUNIOR MUN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70568" y="8416865"/>
            <a:ext cx="5759281" cy="39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</a:pPr>
            <a:r>
              <a:rPr lang="en-US" sz="2764" b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OKUL KORİDOR SERGİ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-5880993" y="352190"/>
            <a:ext cx="14834546" cy="8341084"/>
          </a:xfrm>
          <a:custGeom>
            <a:avLst/>
            <a:gdLst/>
            <a:ahLst/>
            <a:cxnLst/>
            <a:rect l="l" t="t" r="r" b="b"/>
            <a:pathLst>
              <a:path w="14834546" h="8341084">
                <a:moveTo>
                  <a:pt x="0" y="0"/>
                </a:moveTo>
                <a:lnTo>
                  <a:pt x="14834546" y="0"/>
                </a:lnTo>
                <a:lnTo>
                  <a:pt x="14834546" y="8341084"/>
                </a:lnTo>
                <a:lnTo>
                  <a:pt x="0" y="8341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12" b="-1661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TextBox 4"/>
          <p:cNvSpPr txBox="1"/>
          <p:nvPr/>
        </p:nvSpPr>
        <p:spPr>
          <a:xfrm>
            <a:off x="9730102" y="1967368"/>
            <a:ext cx="8100697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4800" b="1" spc="87" dirty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İZLEME DEĞERLENDİRME ÇALIŞMALARIMIZ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20020" y="4588914"/>
            <a:ext cx="10708386" cy="486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Okulların eğitime başladığı hafta içinde veya öncesindeki haftada </a:t>
            </a:r>
            <a:r>
              <a:rPr lang="en-US" sz="2100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Seviye Tespit Sınav</a:t>
            </a:r>
            <a:r>
              <a:rPr lang="en-US" sz="21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ı (STS- Merkezi) uygulanır. </a:t>
            </a:r>
            <a:r>
              <a:rPr lang="en-US" sz="2100" b="1" u="sng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Sadece İngilizce olarak 5.sınıf düzeyinde uygulanır.</a:t>
            </a:r>
          </a:p>
          <a:p>
            <a:pPr algn="just">
              <a:lnSpc>
                <a:spcPts val="2940"/>
              </a:lnSpc>
            </a:pPr>
            <a:endParaRPr lang="en-US" sz="2100" b="1" u="sng">
              <a:solidFill>
                <a:srgbClr val="CD0046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 Her dönem sonunda </a:t>
            </a:r>
            <a:r>
              <a:rPr lang="en-US" sz="2100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Kazanım Değerlendirme Sınavı ( KDS – Merkezi)</a:t>
            </a:r>
            <a:r>
              <a:rPr lang="en-US" sz="21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okulun uyguladığı program dilinde 5, 6. ve 7.sınıf seviyelerinde gerçekleştirilir.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Arapça ve İngilizce dersi kazanımları her sınıf düzeyinde dönem başında koordinatör grupları üzerinden paylaşılır.</a:t>
            </a:r>
          </a:p>
          <a:p>
            <a:pPr algn="just">
              <a:lnSpc>
                <a:spcPts val="2940"/>
              </a:lnSpc>
            </a:pPr>
            <a:endParaRPr lang="en-US" sz="21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2940"/>
              </a:lnSpc>
            </a:pPr>
            <a:r>
              <a:rPr lang="en-US" sz="21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</a:t>
            </a:r>
            <a:r>
              <a:rPr lang="en-US" sz="2100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Merkezi izleme sınavlarında;</a:t>
            </a:r>
            <a:r>
              <a:rPr lang="en-US" sz="2100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çoktan seçmeli 50 sorulardan oluşan testte dil becerilerine yönelik yeni nesil sorular yer alacaktır. Kelime bilgisi, okuduğunu anlama, cümle ve diyalog tamamlama, duruma uygun ifadeyi bulma şeklinde sorular yer alacaktır.</a:t>
            </a:r>
          </a:p>
          <a:p>
            <a:pPr algn="just">
              <a:lnSpc>
                <a:spcPts val="3359"/>
              </a:lnSpc>
            </a:pPr>
            <a:endParaRPr lang="en-US" sz="2100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6586924" y="-1667429"/>
            <a:ext cx="16230600" cy="9297396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-289888" y="9377179"/>
            <a:ext cx="18794522" cy="1105524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12849383" y="1469578"/>
            <a:ext cx="3794337" cy="5008525"/>
          </a:xfrm>
          <a:custGeom>
            <a:avLst/>
            <a:gdLst/>
            <a:ahLst/>
            <a:cxnLst/>
            <a:rect l="l" t="t" r="r" b="b"/>
            <a:pathLst>
              <a:path w="3794337" h="5008525">
                <a:moveTo>
                  <a:pt x="0" y="0"/>
                </a:moveTo>
                <a:lnTo>
                  <a:pt x="3794337" y="0"/>
                </a:lnTo>
                <a:lnTo>
                  <a:pt x="3794337" y="5008525"/>
                </a:lnTo>
                <a:lnTo>
                  <a:pt x="0" y="5008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34361" y="3784385"/>
            <a:ext cx="5917402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Teşekkür ederiz.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657975"/>
            <a:ext cx="10974014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Aysun METE</a:t>
            </a:r>
          </a:p>
          <a:p>
            <a:pPr algn="ctr">
              <a:lnSpc>
                <a:spcPts val="4199"/>
              </a:lnSpc>
            </a:pPr>
            <a:endParaRPr lang="en-US" sz="2999" b="1">
              <a:solidFill>
                <a:srgbClr val="CD0046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Yabancı Dil Programları Koordinatörü</a:t>
            </a:r>
          </a:p>
          <a:p>
            <a:pPr algn="ctr">
              <a:lnSpc>
                <a:spcPts val="4199"/>
              </a:lnSpc>
            </a:pPr>
            <a:endParaRPr lang="en-US" sz="2999" b="1">
              <a:solidFill>
                <a:srgbClr val="CD0046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Öğrenme Süreçleri ve Sosyal Etkinlikler Dairesi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5050954" y="-1758625"/>
            <a:ext cx="16460369" cy="9035522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grpSp>
        <p:nvGrpSpPr>
          <p:cNvPr id="3" name="Group 3"/>
          <p:cNvGrpSpPr/>
          <p:nvPr/>
        </p:nvGrpSpPr>
        <p:grpSpPr>
          <a:xfrm>
            <a:off x="-100265" y="9258300"/>
            <a:ext cx="18794522" cy="1018260"/>
            <a:chOff x="0" y="0"/>
            <a:chExt cx="25059362" cy="135767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5059362" cy="1357679"/>
            </a:xfrm>
            <a:prstGeom prst="rect">
              <a:avLst/>
            </a:prstGeom>
            <a:solidFill>
              <a:srgbClr val="CD00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50083" y="380507"/>
              <a:ext cx="23256869" cy="35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96111" y="3909971"/>
            <a:ext cx="9594557" cy="4891579"/>
            <a:chOff x="0" y="0"/>
            <a:chExt cx="12792742" cy="6522105"/>
          </a:xfrm>
        </p:grpSpPr>
        <p:sp>
          <p:nvSpPr>
            <p:cNvPr id="7" name="TextBox 7"/>
            <p:cNvSpPr txBox="1"/>
            <p:nvPr/>
          </p:nvSpPr>
          <p:spPr>
            <a:xfrm>
              <a:off x="0" y="1927914"/>
              <a:ext cx="12792742" cy="4594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38"/>
                </a:lnSpc>
              </a:pPr>
              <a:r>
                <a:rPr lang="en-US" sz="2813">
                  <a:solidFill>
                    <a:srgbClr val="CD0046"/>
                  </a:solidFill>
                  <a:latin typeface="Kollektif"/>
                  <a:ea typeface="Kollektif"/>
                  <a:cs typeface="Kollektif"/>
                  <a:sym typeface="Kollektif"/>
                </a:rPr>
                <a:t>  İmam hatip ortaokullarında isteğe bağlı olarak </a:t>
              </a:r>
              <a:r>
                <a:rPr lang="en-US" sz="2813" b="1">
                  <a:solidFill>
                    <a:srgbClr val="CD0046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Arapça ve İngilizce</a:t>
              </a:r>
              <a:r>
                <a:rPr lang="en-US" sz="2813">
                  <a:solidFill>
                    <a:srgbClr val="CD0046"/>
                  </a:solidFill>
                  <a:latin typeface="Kollektif"/>
                  <a:ea typeface="Kollektif"/>
                  <a:cs typeface="Kollektif"/>
                  <a:sym typeface="Kollektif"/>
                </a:rPr>
                <a:t> dilinde merkezi koordinasyonla uygulanır.</a:t>
              </a:r>
            </a:p>
            <a:p>
              <a:pPr algn="just">
                <a:lnSpc>
                  <a:spcPts val="3938"/>
                </a:lnSpc>
              </a:pPr>
              <a:endParaRPr lang="en-US" sz="2813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endParaRPr>
            </a:p>
            <a:p>
              <a:pPr algn="just">
                <a:lnSpc>
                  <a:spcPts val="3938"/>
                </a:lnSpc>
              </a:pPr>
              <a:r>
                <a:rPr lang="en-US" sz="2813">
                  <a:solidFill>
                    <a:srgbClr val="CD0046"/>
                  </a:solidFill>
                  <a:latin typeface="Kollektif"/>
                  <a:ea typeface="Kollektif"/>
                  <a:cs typeface="Kollektif"/>
                  <a:sym typeface="Kollektif"/>
                </a:rPr>
                <a:t>  Talim ve Terbiye Kurulu Başkanlığı'nın haftalık ders yönetmeliği doğrultusunda seçmeli ders havuzundan oluşturulan program </a:t>
              </a:r>
              <a:r>
                <a:rPr lang="en-US" sz="2813" b="1">
                  <a:solidFill>
                    <a:srgbClr val="CD0046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5,6 ve 7. sınıf </a:t>
              </a:r>
              <a:r>
                <a:rPr lang="en-US" sz="2813">
                  <a:solidFill>
                    <a:srgbClr val="CD0046"/>
                  </a:solidFill>
                  <a:latin typeface="Kollektif"/>
                  <a:ea typeface="Kollektif"/>
                  <a:cs typeface="Kollektif"/>
                  <a:sym typeface="Kollektif"/>
                </a:rPr>
                <a:t>düzeyinde </a:t>
              </a:r>
              <a:r>
                <a:rPr lang="en-US" sz="2813" b="1" u="sng">
                  <a:solidFill>
                    <a:srgbClr val="CD0046"/>
                  </a:solidFill>
                  <a:latin typeface="Kollektif Bold"/>
                  <a:ea typeface="Kollektif Bold"/>
                  <a:cs typeface="Kollektif Bold"/>
                  <a:sym typeface="Kollektif Bold"/>
                </a:rPr>
                <a:t>bir bütün olarak ve kesintisiz uygulanır.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10757856" y="0"/>
              <a:ext cx="2034886" cy="235443"/>
            </a:xfrm>
            <a:prstGeom prst="rect">
              <a:avLst/>
            </a:prstGeom>
            <a:solidFill>
              <a:srgbClr val="5271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0" y="0"/>
            <a:ext cx="5107911" cy="7230562"/>
          </a:xfrm>
          <a:custGeom>
            <a:avLst/>
            <a:gdLst/>
            <a:ahLst/>
            <a:cxnLst/>
            <a:rect l="l" t="t" r="r" b="b"/>
            <a:pathLst>
              <a:path w="5107911" h="7230562">
                <a:moveTo>
                  <a:pt x="0" y="0"/>
                </a:moveTo>
                <a:lnTo>
                  <a:pt x="5107911" y="0"/>
                </a:lnTo>
                <a:lnTo>
                  <a:pt x="5107911" y="7230562"/>
                </a:lnTo>
                <a:lnTo>
                  <a:pt x="0" y="7230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19611" y="1968935"/>
            <a:ext cx="7134501" cy="194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1"/>
              </a:lnSpc>
            </a:pPr>
            <a:r>
              <a:rPr lang="en-US" sz="4625" b="1" spc="101" dirty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YOĞUNLAŞTIRILMIŞ YABANCI </a:t>
            </a:r>
            <a:r>
              <a:rPr lang="en-US" sz="4625" b="1" spc="101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</a:t>
            </a:r>
            <a:r>
              <a:rPr lang="tr-TR" sz="4625" b="1" spc="101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4625" b="1" spc="101" dirty="0" smtClean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L </a:t>
            </a:r>
            <a:r>
              <a:rPr lang="en-US" sz="4625" b="1" spc="101" dirty="0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PROGRAMI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523114" y="-1880566"/>
            <a:ext cx="20178420" cy="8792364"/>
            <a:chOff x="0" y="0"/>
            <a:chExt cx="3130550" cy="1364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0550" cy="1364078"/>
            </a:xfrm>
            <a:custGeom>
              <a:avLst/>
              <a:gdLst/>
              <a:ahLst/>
              <a:cxnLst/>
              <a:rect l="l" t="t" r="r" b="b"/>
              <a:pathLst>
                <a:path w="3130550" h="1364078">
                  <a:moveTo>
                    <a:pt x="0" y="552450"/>
                  </a:moveTo>
                  <a:lnTo>
                    <a:pt x="0" y="1364078"/>
                  </a:lnTo>
                  <a:lnTo>
                    <a:pt x="3130550" y="1364078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CD004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05499" y="1052501"/>
            <a:ext cx="12877002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9"/>
              </a:lnSpc>
            </a:pPr>
            <a:r>
              <a:rPr lang="en-US" sz="4999" b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2024-2025 Eğitim Yılı Program Okul Sayılarımız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34772" y="6752590"/>
            <a:ext cx="372030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ARAPÇA PROGRAMI UYGULAYAN İHO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80647" y="6671945"/>
            <a:ext cx="3720302" cy="16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İNGİLİZCE PROGRAMI UYGULAYAN İHO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26522" y="6641581"/>
            <a:ext cx="3720302" cy="223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ARAPÇA VE İNGİLİZCE PROGRAMI UYGULAYAN İHO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409825" y="3364693"/>
            <a:ext cx="2762250" cy="2762250"/>
            <a:chOff x="0" y="0"/>
            <a:chExt cx="6350000" cy="6350000"/>
          </a:xfrm>
        </p:grpSpPr>
        <p:sp>
          <p:nvSpPr>
            <p:cNvPr id="9" name="Freeform 9" descr="Arapça programı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62875" y="3364693"/>
            <a:ext cx="2762250" cy="27622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115925" y="3364693"/>
            <a:ext cx="2762250" cy="27622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367306" y="9179676"/>
            <a:ext cx="18794522" cy="1302740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15" name="TextBox 15"/>
          <p:cNvSpPr txBox="1"/>
          <p:nvPr/>
        </p:nvSpPr>
        <p:spPr>
          <a:xfrm>
            <a:off x="7673963" y="3785740"/>
            <a:ext cx="2866820" cy="17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</a:pPr>
            <a:endParaRPr/>
          </a:p>
          <a:p>
            <a:pPr algn="ctr">
              <a:lnSpc>
                <a:spcPts val="7933"/>
              </a:lnSpc>
            </a:pPr>
            <a:r>
              <a:rPr lang="en-US" sz="5666" b="1">
                <a:solidFill>
                  <a:srgbClr val="FBFBF5"/>
                </a:solidFill>
                <a:latin typeface="Raleway Bold"/>
                <a:ea typeface="Raleway Bold"/>
                <a:cs typeface="Raleway Bold"/>
                <a:sym typeface="Raleway Bold"/>
              </a:rPr>
              <a:t>552</a:t>
            </a:r>
          </a:p>
          <a:p>
            <a:pPr algn="r">
              <a:lnSpc>
                <a:spcPts val="2473"/>
              </a:lnSpc>
            </a:pPr>
            <a:endParaRPr lang="en-US" sz="5666" b="1">
              <a:solidFill>
                <a:srgbClr val="FBFBF5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r">
              <a:lnSpc>
                <a:spcPts val="1034"/>
              </a:lnSpc>
            </a:pPr>
            <a:r>
              <a:rPr lang="en-US" sz="739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05255" y="3785740"/>
            <a:ext cx="2866820" cy="17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</a:pPr>
            <a:endParaRPr/>
          </a:p>
          <a:p>
            <a:pPr algn="ctr">
              <a:lnSpc>
                <a:spcPts val="7933"/>
              </a:lnSpc>
            </a:pPr>
            <a:r>
              <a:rPr lang="en-US" sz="5666" b="1">
                <a:solidFill>
                  <a:srgbClr val="FBFBF5"/>
                </a:solidFill>
                <a:latin typeface="Raleway Bold"/>
                <a:ea typeface="Raleway Bold"/>
                <a:cs typeface="Raleway Bold"/>
                <a:sym typeface="Raleway Bold"/>
              </a:rPr>
              <a:t>4</a:t>
            </a:r>
          </a:p>
          <a:p>
            <a:pPr algn="r">
              <a:lnSpc>
                <a:spcPts val="2473"/>
              </a:lnSpc>
            </a:pPr>
            <a:endParaRPr lang="en-US" sz="5666" b="1">
              <a:solidFill>
                <a:srgbClr val="FBFBF5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r">
              <a:lnSpc>
                <a:spcPts val="1034"/>
              </a:lnSpc>
            </a:pPr>
            <a:r>
              <a:rPr lang="en-US" sz="739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15925" y="3785740"/>
            <a:ext cx="2866820" cy="17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</a:pPr>
            <a:r>
              <a:rPr lang="en-US" sz="1766" b="1">
                <a:solidFill>
                  <a:srgbClr val="FBFBF5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</a:p>
          <a:p>
            <a:pPr algn="ctr">
              <a:lnSpc>
                <a:spcPts val="7937"/>
              </a:lnSpc>
            </a:pPr>
            <a:r>
              <a:rPr lang="en-US" sz="5669" b="1">
                <a:solidFill>
                  <a:srgbClr val="FBFBF5"/>
                </a:solidFill>
                <a:latin typeface="Raleway Bold"/>
                <a:ea typeface="Raleway Bold"/>
                <a:cs typeface="Raleway Bold"/>
                <a:sym typeface="Raleway Bold"/>
              </a:rPr>
              <a:t>43</a:t>
            </a:r>
          </a:p>
          <a:p>
            <a:pPr algn="r">
              <a:lnSpc>
                <a:spcPts val="2473"/>
              </a:lnSpc>
            </a:pPr>
            <a:endParaRPr lang="en-US" sz="5669" b="1">
              <a:solidFill>
                <a:srgbClr val="FBFBF5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r">
              <a:lnSpc>
                <a:spcPts val="1034"/>
              </a:lnSpc>
            </a:pPr>
            <a:r>
              <a:rPr lang="en-US" sz="739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7179496" y="-2108198"/>
            <a:ext cx="16230600" cy="8962186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3" name="TextBox 3"/>
          <p:cNvSpPr txBox="1"/>
          <p:nvPr/>
        </p:nvSpPr>
        <p:spPr>
          <a:xfrm>
            <a:off x="11578927" y="1972702"/>
            <a:ext cx="6454667" cy="2618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3"/>
              </a:lnSpc>
            </a:pPr>
            <a:r>
              <a:rPr lang="en-US" sz="4700" b="1" spc="103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YOĞUNLAŞTIRILMIŞ YABANCI DİL PROGRAMI DERS SAATLERİ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8841" y="3050644"/>
            <a:ext cx="8868910" cy="296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8"/>
              </a:lnSpc>
            </a:pPr>
            <a:r>
              <a:rPr lang="en-US" sz="2791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</a:t>
            </a:r>
            <a:r>
              <a:rPr lang="en-US" sz="2791" b="1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Talim Terbiye Kurulu Başkanlığı’nın</a:t>
            </a:r>
            <a:r>
              <a:rPr lang="en-US" sz="2791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imam hatip ortaokulları haftalık ders çizelgesinde ders saatleri ilgili almış olduğu kararın 1</a:t>
            </a:r>
            <a:r>
              <a:rPr lang="en-US" sz="2791" b="1" u="sng">
                <a:solidFill>
                  <a:srgbClr val="CD0046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.maddesinin a,b ve c kısmında</a:t>
            </a:r>
            <a:r>
              <a:rPr lang="en-US" sz="2791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yoğunlaştırılmış yabancı dil programı hangi şekilde uygulanabileceği açıkça ifade edilmiştir.</a:t>
            </a:r>
          </a:p>
          <a:p>
            <a:pPr algn="l">
              <a:lnSpc>
                <a:spcPts val="3908"/>
              </a:lnSpc>
            </a:pPr>
            <a:endParaRPr lang="en-US" sz="2791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289888" y="9258300"/>
            <a:ext cx="18794522" cy="1224403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6" name="TextBox 6"/>
          <p:cNvSpPr txBox="1"/>
          <p:nvPr/>
        </p:nvSpPr>
        <p:spPr>
          <a:xfrm>
            <a:off x="538841" y="7554291"/>
            <a:ext cx="10559715" cy="986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8"/>
              </a:lnSpc>
            </a:pPr>
            <a:r>
              <a:rPr lang="en-US" sz="2791" b="1" u="sng" dirty="0">
                <a:solidFill>
                  <a:srgbClr val="CD0046"/>
                </a:solidFill>
                <a:latin typeface="Raleway Bold"/>
                <a:ea typeface="Raleway Bold"/>
                <a:cs typeface="Raleway Bold"/>
                <a:sym typeface="Raleway Bold"/>
                <a:hlinkClick r:id="rId2" tooltip="https://dogm.meb.gov.tr/meb_iys_dosyalar/2024_09/04113313_iho_hdc_kurul.pdf"/>
              </a:rPr>
              <a:t>https://dogm.meb.gov.tr/meb_iys_dosyalar/2024_09/04113313_iho_hdc_kurul.pdf</a:t>
            </a:r>
            <a:endParaRPr lang="en-US" sz="2791" b="1" u="sng" dirty="0">
              <a:solidFill>
                <a:srgbClr val="CD0046"/>
              </a:solidFill>
              <a:latin typeface="Raleway Bold"/>
              <a:ea typeface="Raleway Bold"/>
              <a:cs typeface="Raleway Bold"/>
              <a:sym typeface="Raleway Bold"/>
              <a:hlinkClick r:id="rId2" tooltip="https://dogm.meb.gov.tr/meb_iys_dosyalar/2024_09/04113313_iho_hdc_kurul.pd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7380947" y="-2024755"/>
            <a:ext cx="16230600" cy="8392397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3" name="AutoShape 3"/>
          <p:cNvSpPr/>
          <p:nvPr/>
        </p:nvSpPr>
        <p:spPr>
          <a:xfrm>
            <a:off x="-289888" y="9258300"/>
            <a:ext cx="18794522" cy="1224403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9875198" y="2444692"/>
            <a:ext cx="7552494" cy="5022402"/>
          </a:xfrm>
          <a:custGeom>
            <a:avLst/>
            <a:gdLst/>
            <a:ahLst/>
            <a:cxnLst/>
            <a:rect l="l" t="t" r="r" b="b"/>
            <a:pathLst>
              <a:path w="7552494" h="5022402">
                <a:moveTo>
                  <a:pt x="0" y="0"/>
                </a:moveTo>
                <a:lnTo>
                  <a:pt x="7552495" y="0"/>
                </a:lnTo>
                <a:lnTo>
                  <a:pt x="7552495" y="5022402"/>
                </a:lnTo>
                <a:lnTo>
                  <a:pt x="0" y="5022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4" r="-6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31732" y="1076325"/>
            <a:ext cx="6960328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0"/>
              </a:lnSpc>
            </a:pPr>
            <a:r>
              <a:rPr lang="en-US" sz="4200" b="1">
                <a:solidFill>
                  <a:srgbClr val="FBFBF5"/>
                </a:solidFill>
                <a:latin typeface="Raleway Bold"/>
                <a:ea typeface="Raleway Bold"/>
                <a:cs typeface="Raleway Bold"/>
                <a:sym typeface="Raleway Bold"/>
              </a:rPr>
              <a:t>YABANCI DİL PORTALIMIZ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7883" y="2059151"/>
            <a:ext cx="8948026" cy="684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1"/>
              </a:lnSpc>
            </a:pP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Genel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Müdürlüğümüz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web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sitesi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üzerinden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ulaşabileceğimiz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yabancı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dil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portalımız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imam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hatip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ortaokullarımız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ve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liselerimiz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için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aktif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hale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gelmiştir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just">
              <a:lnSpc>
                <a:spcPts val="3771"/>
              </a:lnSpc>
            </a:pPr>
            <a:endParaRPr lang="en-US" sz="2693" dirty="0">
              <a:solidFill>
                <a:srgbClr val="FBFB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771"/>
              </a:lnSpc>
            </a:pP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    Program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okullarımızın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uygulama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usul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ve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esaslarına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öğretmenlere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yönelik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mesleki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gelişim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dökümanlarına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örnek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projelerine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okul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listelerine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yabancı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dil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alanındaki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ders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içeriklerine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özgün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animasyon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videolarına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yabancı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dil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alanındaki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etkinliklere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ve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duyurulara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bu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site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üzerinden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693" dirty="0" err="1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ulaşabilirsiniz</a:t>
            </a:r>
            <a:r>
              <a:rPr lang="en-US" sz="26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just">
              <a:lnSpc>
                <a:spcPts val="3771"/>
              </a:lnSpc>
            </a:pPr>
            <a:endParaRPr lang="en-US" sz="2693" dirty="0">
              <a:solidFill>
                <a:srgbClr val="FBFB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771"/>
              </a:lnSpc>
            </a:pPr>
            <a:endParaRPr lang="en-US" sz="2693" dirty="0">
              <a:solidFill>
                <a:srgbClr val="FBFB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3771"/>
              </a:lnSpc>
            </a:pPr>
            <a:endParaRPr lang="en-US" sz="2693" dirty="0">
              <a:solidFill>
                <a:srgbClr val="FBFBF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ts val="4331"/>
              </a:lnSpc>
            </a:pPr>
            <a:r>
              <a:rPr lang="en-US" sz="3093" dirty="0">
                <a:solidFill>
                  <a:srgbClr val="FBFBF5"/>
                </a:solidFill>
                <a:latin typeface="Raleway"/>
                <a:ea typeface="Raleway"/>
                <a:cs typeface="Raleway"/>
                <a:sym typeface="Raleway"/>
              </a:rPr>
              <a:t>          </a:t>
            </a:r>
            <a:r>
              <a:rPr lang="en-US" sz="3093" b="1" dirty="0">
                <a:solidFill>
                  <a:srgbClr val="FBFBF5"/>
                </a:solidFill>
                <a:latin typeface="Raleway Bold"/>
                <a:ea typeface="Raleway Bold"/>
                <a:cs typeface="Raleway Bold"/>
                <a:sym typeface="Raleway Bold"/>
              </a:rPr>
              <a:t>  </a:t>
            </a:r>
            <a:r>
              <a:rPr lang="en-US" sz="3093" b="1" dirty="0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093" b="1" dirty="0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  <a:hlinkClick r:id="rId3"/>
              </a:rPr>
              <a:t>https://dogmyabancidil.meb.gov.tr/</a:t>
            </a:r>
            <a:endParaRPr lang="en-US" sz="3093" b="1" dirty="0">
              <a:solidFill>
                <a:srgbClr val="FF3131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6085474" y="-1135725"/>
            <a:ext cx="15991076" cy="5915070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3" name="AutoShape 3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0" y="38914"/>
            <a:ext cx="4212124" cy="3679269"/>
          </a:xfrm>
          <a:custGeom>
            <a:avLst/>
            <a:gdLst/>
            <a:ahLst/>
            <a:cxnLst/>
            <a:rect l="l" t="t" r="r" b="b"/>
            <a:pathLst>
              <a:path w="4212124" h="3679269">
                <a:moveTo>
                  <a:pt x="0" y="0"/>
                </a:moveTo>
                <a:lnTo>
                  <a:pt x="4212124" y="0"/>
                </a:lnTo>
                <a:lnTo>
                  <a:pt x="4212124" y="3679269"/>
                </a:lnTo>
                <a:lnTo>
                  <a:pt x="0" y="3679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74" b="-1107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65232" y="5248802"/>
            <a:ext cx="4222768" cy="4207387"/>
          </a:xfrm>
          <a:custGeom>
            <a:avLst/>
            <a:gdLst/>
            <a:ahLst/>
            <a:cxnLst/>
            <a:rect l="l" t="t" r="r" b="b"/>
            <a:pathLst>
              <a:path w="4222768" h="4207387">
                <a:moveTo>
                  <a:pt x="0" y="0"/>
                </a:moveTo>
                <a:lnTo>
                  <a:pt x="4222768" y="0"/>
                </a:lnTo>
                <a:lnTo>
                  <a:pt x="4222768" y="4207387"/>
                </a:lnTo>
                <a:lnTo>
                  <a:pt x="0" y="42073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423" r="-1642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80806" y="823494"/>
            <a:ext cx="10910807" cy="2256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5375" b="1" spc="118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DERS </a:t>
            </a:r>
            <a:r>
              <a:rPr lang="en-US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MATERYALLER</a:t>
            </a:r>
            <a:r>
              <a:rPr lang="tr-TR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M</a:t>
            </a:r>
            <a:r>
              <a:rPr lang="tr-TR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Z </a:t>
            </a:r>
            <a:endParaRPr lang="en-US" sz="5375" b="1" spc="118" dirty="0">
              <a:solidFill>
                <a:srgbClr val="FBFBF5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ctr">
              <a:lnSpc>
                <a:spcPts val="5858"/>
              </a:lnSpc>
            </a:pPr>
            <a:r>
              <a:rPr lang="en-US" sz="5375" b="1" spc="118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VE</a:t>
            </a:r>
          </a:p>
          <a:p>
            <a:pPr algn="ctr">
              <a:lnSpc>
                <a:spcPts val="5858"/>
              </a:lnSpc>
            </a:pPr>
            <a:r>
              <a:rPr lang="en-US" sz="5375" b="1" spc="118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PLANLAMA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1800" y="4914900"/>
            <a:ext cx="10802526" cy="436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MEB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kitapları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, EBA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üzerindeki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dijital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içerikler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,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açık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kaynaklar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(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okul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zümresinin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kendi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oluşturduğu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web 2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tabanlı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içerikler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,… vb.)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499"/>
              </a:lnSpc>
            </a:pP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Zorunlu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derslerde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MEB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müfredatı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ve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kitabı</a:t>
            </a:r>
            <a:endParaRPr lang="en-US" sz="2499" dirty="0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499"/>
              </a:lnSpc>
            </a:pP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Seçmeli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dersler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için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 4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beceriyi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de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içine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alan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plan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ile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diğer</a:t>
            </a:r>
            <a:r>
              <a:rPr lang="en-US" sz="2499" dirty="0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2499" dirty="0" err="1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kaynaklar</a:t>
            </a:r>
            <a:endParaRPr lang="en-US" sz="2499" dirty="0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HEDEF : 5.sınıflarda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tüm</a:t>
            </a: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A1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dil</a:t>
            </a: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kazanımlarının</a:t>
            </a: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tamamlanması</a:t>
            </a:r>
            <a:endParaRPr lang="en-US" sz="2499" b="1" dirty="0">
              <a:solidFill>
                <a:srgbClr val="FBFBF5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             6.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ve</a:t>
            </a: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7.sınıflarda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tüm</a:t>
            </a: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A2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dil</a:t>
            </a: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kazanımlarının</a:t>
            </a:r>
            <a:r>
              <a:rPr lang="en-US" sz="2499" b="1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2499" b="1" dirty="0" err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tamamlanması</a:t>
            </a:r>
            <a:endParaRPr lang="en-US" sz="2499" b="1" dirty="0">
              <a:solidFill>
                <a:srgbClr val="FBFBF5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just">
              <a:lnSpc>
                <a:spcPts val="3499"/>
              </a:lnSpc>
            </a:pPr>
            <a:endParaRPr lang="en-US" sz="2499" b="1" dirty="0">
              <a:solidFill>
                <a:srgbClr val="FBFBF5"/>
              </a:solidFill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5CE1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7379179" y="-599855"/>
            <a:ext cx="15991076" cy="2255919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3" name="AutoShape 3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809543" y="263431"/>
            <a:ext cx="4129069" cy="4880069"/>
          </a:xfrm>
          <a:custGeom>
            <a:avLst/>
            <a:gdLst/>
            <a:ahLst/>
            <a:cxnLst/>
            <a:rect l="l" t="t" r="r" b="b"/>
            <a:pathLst>
              <a:path w="4129069" h="4880069">
                <a:moveTo>
                  <a:pt x="0" y="0"/>
                </a:moveTo>
                <a:lnTo>
                  <a:pt x="4129069" y="0"/>
                </a:lnTo>
                <a:lnTo>
                  <a:pt x="4129069" y="4880069"/>
                </a:lnTo>
                <a:lnTo>
                  <a:pt x="0" y="4880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07" b="-640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477000" y="5582711"/>
            <a:ext cx="6479807" cy="3908266"/>
          </a:xfrm>
          <a:custGeom>
            <a:avLst/>
            <a:gdLst/>
            <a:ahLst/>
            <a:cxnLst/>
            <a:rect l="l" t="t" r="r" b="b"/>
            <a:pathLst>
              <a:path w="6479807" h="3873479">
                <a:moveTo>
                  <a:pt x="0" y="0"/>
                </a:moveTo>
                <a:lnTo>
                  <a:pt x="6479807" y="0"/>
                </a:lnTo>
                <a:lnTo>
                  <a:pt x="6479807" y="3873480"/>
                </a:lnTo>
                <a:lnTo>
                  <a:pt x="0" y="387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965" b="-1249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9543" y="5582710"/>
            <a:ext cx="4129069" cy="3873479"/>
          </a:xfrm>
          <a:custGeom>
            <a:avLst/>
            <a:gdLst/>
            <a:ahLst/>
            <a:cxnLst/>
            <a:rect l="l" t="t" r="r" b="b"/>
            <a:pathLst>
              <a:path w="4129069" h="3873479">
                <a:moveTo>
                  <a:pt x="0" y="0"/>
                </a:moveTo>
                <a:lnTo>
                  <a:pt x="4129069" y="0"/>
                </a:lnTo>
                <a:lnTo>
                  <a:pt x="4129069" y="3873479"/>
                </a:lnTo>
                <a:lnTo>
                  <a:pt x="0" y="3873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721" r="-9311" b="-1280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97185" y="5592418"/>
            <a:ext cx="3582923" cy="3893590"/>
          </a:xfrm>
          <a:custGeom>
            <a:avLst/>
            <a:gdLst/>
            <a:ahLst/>
            <a:cxnLst/>
            <a:rect l="l" t="t" r="r" b="b"/>
            <a:pathLst>
              <a:path w="3582923" h="3818351">
                <a:moveTo>
                  <a:pt x="0" y="0"/>
                </a:moveTo>
                <a:lnTo>
                  <a:pt x="3582923" y="0"/>
                </a:lnTo>
                <a:lnTo>
                  <a:pt x="3582923" y="3818350"/>
                </a:lnTo>
                <a:lnTo>
                  <a:pt x="0" y="3818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56" b="-1255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48493" y="311056"/>
            <a:ext cx="10910807" cy="77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5375" b="1" spc="118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DERS </a:t>
            </a:r>
            <a:r>
              <a:rPr lang="en-US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SAATLER</a:t>
            </a:r>
            <a:r>
              <a:rPr lang="tr-TR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İ</a:t>
            </a:r>
            <a:r>
              <a:rPr lang="en-US" sz="5375" b="1" spc="118" dirty="0" smtClean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5375" b="1" spc="118" dirty="0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PLANLAMA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4495" y="1329007"/>
            <a:ext cx="11798804" cy="442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1"/>
              </a:lnSpc>
            </a:pPr>
            <a:r>
              <a:rPr lang="en-US" sz="1936" i="1" u="sng">
                <a:solidFill>
                  <a:srgbClr val="FBFBF5"/>
                </a:solidFill>
                <a:latin typeface="Kollektif Italics"/>
                <a:ea typeface="Kollektif Italics"/>
                <a:cs typeface="Kollektif Italics"/>
                <a:sym typeface="Kollektif Italics"/>
              </a:rPr>
              <a:t>Arapça Programı,</a:t>
            </a:r>
          </a:p>
          <a:p>
            <a:pPr algn="just">
              <a:lnSpc>
                <a:spcPts val="2711"/>
              </a:lnSpc>
            </a:pPr>
            <a:endParaRPr lang="en-US" sz="1936" i="1" u="sng">
              <a:solidFill>
                <a:srgbClr val="FBFBF5"/>
              </a:solidFill>
              <a:latin typeface="Kollektif Italics"/>
              <a:ea typeface="Kollektif Italics"/>
              <a:cs typeface="Kollektif Italics"/>
              <a:sym typeface="Kollektif Italics"/>
            </a:endParaRPr>
          </a:p>
          <a:p>
            <a:pPr algn="just">
              <a:lnSpc>
                <a:spcPts val="2711"/>
              </a:lnSpc>
            </a:pPr>
            <a:r>
              <a:rPr lang="en-US" sz="1936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5 ve 6.sınıf seviyesinde 2 saat (zorunlu ders) + 6 saat (seçmeli ders) : </a:t>
            </a:r>
            <a:r>
              <a:rPr lang="en-US" sz="1936" u="sng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8 saat</a:t>
            </a:r>
          </a:p>
          <a:p>
            <a:pPr algn="just">
              <a:lnSpc>
                <a:spcPts val="2711"/>
              </a:lnSpc>
            </a:pPr>
            <a:r>
              <a:rPr lang="en-US" sz="1936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7.Sınıf seviyesinde 2 saat (zorunlu ders) + 4 saat (seçmeli ders) : </a:t>
            </a:r>
            <a:r>
              <a:rPr lang="en-US" sz="1936" u="sng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6 saat</a:t>
            </a:r>
          </a:p>
          <a:p>
            <a:pPr algn="just">
              <a:lnSpc>
                <a:spcPts val="2711"/>
              </a:lnSpc>
            </a:pPr>
            <a:endParaRPr lang="en-US" sz="1936" u="sng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2711"/>
              </a:lnSpc>
            </a:pPr>
            <a:r>
              <a:rPr lang="en-US" sz="1936" i="1" u="sng">
                <a:solidFill>
                  <a:srgbClr val="FBFBF5"/>
                </a:solidFill>
                <a:latin typeface="Kollektif Italics"/>
                <a:ea typeface="Kollektif Italics"/>
                <a:cs typeface="Kollektif Italics"/>
                <a:sym typeface="Kollektif Italics"/>
              </a:rPr>
              <a:t>İngilizce Programı</a:t>
            </a:r>
          </a:p>
          <a:p>
            <a:pPr algn="just">
              <a:lnSpc>
                <a:spcPts val="2711"/>
              </a:lnSpc>
            </a:pPr>
            <a:endParaRPr lang="en-US" sz="1936" i="1" u="sng">
              <a:solidFill>
                <a:srgbClr val="FBFBF5"/>
              </a:solidFill>
              <a:latin typeface="Kollektif Italics"/>
              <a:ea typeface="Kollektif Italics"/>
              <a:cs typeface="Kollektif Italics"/>
              <a:sym typeface="Kollektif Italics"/>
            </a:endParaRPr>
          </a:p>
          <a:p>
            <a:pPr algn="just">
              <a:lnSpc>
                <a:spcPts val="2711"/>
              </a:lnSpc>
            </a:pPr>
            <a:r>
              <a:rPr lang="en-US" sz="1936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5 ve 6.sınıf seviyesinde 3 saat (zorunlu ders) + 5 saat (seçmeli ders) : </a:t>
            </a:r>
            <a:r>
              <a:rPr lang="en-US" sz="1936" u="sng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8 saat</a:t>
            </a:r>
          </a:p>
          <a:p>
            <a:pPr algn="just">
              <a:lnSpc>
                <a:spcPts val="2711"/>
              </a:lnSpc>
            </a:pPr>
            <a:r>
              <a:rPr lang="en-US" sz="1936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7.Sınıf seviyesinde 4 saat (zorunlu ders) + 2 saat (seçmeli ders) : </a:t>
            </a:r>
            <a:r>
              <a:rPr lang="en-US" sz="1936" u="sng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6 saat</a:t>
            </a:r>
          </a:p>
          <a:p>
            <a:pPr algn="just">
              <a:lnSpc>
                <a:spcPts val="2711"/>
              </a:lnSpc>
            </a:pPr>
            <a:endParaRPr lang="en-US" sz="1936" u="sng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2711"/>
              </a:lnSpc>
            </a:pPr>
            <a:r>
              <a:rPr lang="en-US" sz="1936" b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NOT:</a:t>
            </a:r>
            <a:r>
              <a:rPr lang="en-US" sz="1936">
                <a:solidFill>
                  <a:srgbClr val="FBFBF5"/>
                </a:solidFill>
                <a:latin typeface="Kollektif"/>
                <a:ea typeface="Kollektif"/>
                <a:cs typeface="Kollektif"/>
                <a:sym typeface="Kollektif"/>
              </a:rPr>
              <a:t> Belirtilen saatler minimum saatler olup, okul ve çevre şartlarına göre daha fazla saat uygulanabilir.</a:t>
            </a:r>
          </a:p>
          <a:p>
            <a:pPr algn="just">
              <a:lnSpc>
                <a:spcPts val="2711"/>
              </a:lnSpc>
            </a:pPr>
            <a:endParaRPr lang="en-US" sz="1936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just">
              <a:lnSpc>
                <a:spcPts val="2711"/>
              </a:lnSpc>
            </a:pPr>
            <a:endParaRPr lang="en-US" sz="1936">
              <a:solidFill>
                <a:srgbClr val="FBFBF5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7737830" y="-1876929"/>
            <a:ext cx="16230600" cy="7382978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3" name="AutoShape 3"/>
          <p:cNvSpPr/>
          <p:nvPr/>
        </p:nvSpPr>
        <p:spPr>
          <a:xfrm>
            <a:off x="-289888" y="9029537"/>
            <a:ext cx="18794522" cy="1453166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4" name="Freeform 4"/>
          <p:cNvSpPr/>
          <p:nvPr/>
        </p:nvSpPr>
        <p:spPr>
          <a:xfrm>
            <a:off x="14478000" y="0"/>
            <a:ext cx="3810000" cy="5676900"/>
          </a:xfrm>
          <a:custGeom>
            <a:avLst/>
            <a:gdLst/>
            <a:ahLst/>
            <a:cxnLst/>
            <a:rect l="l" t="t" r="r" b="b"/>
            <a:pathLst>
              <a:path w="3751378" h="5611328">
                <a:moveTo>
                  <a:pt x="0" y="0"/>
                </a:moveTo>
                <a:lnTo>
                  <a:pt x="3751378" y="0"/>
                </a:lnTo>
                <a:lnTo>
                  <a:pt x="3751378" y="5611328"/>
                </a:lnTo>
                <a:lnTo>
                  <a:pt x="0" y="561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85" r="-12781" b="-390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38342" y="3508592"/>
            <a:ext cx="8717573" cy="6654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 Dersler </a:t>
            </a:r>
            <a:r>
              <a:rPr lang="en-US" sz="2416" b="1" i="1">
                <a:solidFill>
                  <a:srgbClr val="CD0046"/>
                </a:solidFill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aracı dilsiz eğitim modeli </a:t>
            </a:r>
            <a:r>
              <a:rPr lang="en-US" sz="2416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merkezinde dört dil becerisinde öğrencinin sürece aktif katılım sağladığı bir ortamda gerçekleştirilir. </a:t>
            </a:r>
            <a:r>
              <a:rPr lang="en-US" sz="2416" b="1" i="1">
                <a:solidFill>
                  <a:srgbClr val="CD0046"/>
                </a:solidFill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Dijital ve proje destekli dil eğitimi </a:t>
            </a:r>
            <a:r>
              <a:rPr lang="en-US" sz="2416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ile öğrencinin hedef dili yaparak ve yaşayarak öğrenmesi sağlanır.</a:t>
            </a:r>
          </a:p>
          <a:p>
            <a:pPr algn="ctr">
              <a:lnSpc>
                <a:spcPts val="3383"/>
              </a:lnSpc>
            </a:pPr>
            <a:endParaRPr lang="en-US" sz="2416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  Sınıf ortamının dışında da alternatif eğitim ortamları ile öğrencinin ilgi ve motivasyonu en üst seviyede tutulur.</a:t>
            </a:r>
          </a:p>
          <a:p>
            <a:pPr algn="ctr">
              <a:lnSpc>
                <a:spcPts val="3383"/>
              </a:lnSpc>
            </a:pPr>
            <a:endParaRPr lang="en-US" sz="2416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ctr">
              <a:lnSpc>
                <a:spcPts val="3383"/>
              </a:lnSpc>
            </a:pPr>
            <a:r>
              <a:rPr lang="en-US" sz="2416">
                <a:solidFill>
                  <a:srgbClr val="CD0046"/>
                </a:solidFill>
                <a:latin typeface="Kollektif"/>
                <a:ea typeface="Kollektif"/>
                <a:cs typeface="Kollektif"/>
                <a:sym typeface="Kollektif"/>
              </a:rPr>
              <a:t>Okullar arası yarışmalar, okul içi etkinlikler, dil şenlikleri, tiyatrolar, mini münazaralar, yazarlık atölyeleri ve güncel yabancı dil etkinlikleri ile hedef dilin aktif şekilde kullanılması sağlanır. </a:t>
            </a:r>
          </a:p>
          <a:p>
            <a:pPr algn="ctr">
              <a:lnSpc>
                <a:spcPts val="4163"/>
              </a:lnSpc>
            </a:pPr>
            <a:endParaRPr lang="en-US" sz="2416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l">
              <a:lnSpc>
                <a:spcPts val="4163"/>
              </a:lnSpc>
            </a:pPr>
            <a:endParaRPr lang="en-US" sz="2416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algn="l">
              <a:lnSpc>
                <a:spcPts val="4163"/>
              </a:lnSpc>
            </a:pPr>
            <a:endParaRPr lang="en-US" sz="2416">
              <a:solidFill>
                <a:srgbClr val="CD0046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4830" y="5026527"/>
            <a:ext cx="3691761" cy="4003010"/>
          </a:xfrm>
          <a:custGeom>
            <a:avLst/>
            <a:gdLst/>
            <a:ahLst/>
            <a:cxnLst/>
            <a:rect l="l" t="t" r="r" b="b"/>
            <a:pathLst>
              <a:path w="3691761" h="4003010">
                <a:moveTo>
                  <a:pt x="0" y="0"/>
                </a:moveTo>
                <a:lnTo>
                  <a:pt x="3691761" y="0"/>
                </a:lnTo>
                <a:lnTo>
                  <a:pt x="3691761" y="4003010"/>
                </a:lnTo>
                <a:lnTo>
                  <a:pt x="0" y="4003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16" r="-411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4830" y="1651939"/>
            <a:ext cx="9474678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999" b="1" spc="87">
                <a:solidFill>
                  <a:srgbClr val="5271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ARACI DİLSİZ EĞİTİM MODELİ VE AKTİF ÖĞRENME</a:t>
            </a:r>
          </a:p>
        </p:txBody>
      </p:sp>
      <p:sp>
        <p:nvSpPr>
          <p:cNvPr id="8" name="Freeform 8"/>
          <p:cNvSpPr/>
          <p:nvPr/>
        </p:nvSpPr>
        <p:spPr>
          <a:xfrm>
            <a:off x="-4667821" y="-3171795"/>
            <a:ext cx="4667821" cy="4785634"/>
          </a:xfrm>
          <a:custGeom>
            <a:avLst/>
            <a:gdLst/>
            <a:ahLst/>
            <a:cxnLst/>
            <a:rect l="l" t="t" r="r" b="b"/>
            <a:pathLst>
              <a:path w="4667821" h="4785634">
                <a:moveTo>
                  <a:pt x="0" y="0"/>
                </a:moveTo>
                <a:lnTo>
                  <a:pt x="4667821" y="0"/>
                </a:lnTo>
                <a:lnTo>
                  <a:pt x="4667821" y="4785634"/>
                </a:lnTo>
                <a:lnTo>
                  <a:pt x="0" y="4785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61" r="-1261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9888" y="9353111"/>
            <a:ext cx="18794522" cy="1129592"/>
          </a:xfrm>
          <a:prstGeom prst="rect">
            <a:avLst/>
          </a:prstGeom>
          <a:solidFill>
            <a:srgbClr val="CD0046"/>
          </a:solidFill>
        </p:spPr>
      </p:sp>
      <p:sp>
        <p:nvSpPr>
          <p:cNvPr id="3" name="AutoShape 3"/>
          <p:cNvSpPr/>
          <p:nvPr/>
        </p:nvSpPr>
        <p:spPr>
          <a:xfrm>
            <a:off x="-425933" y="-446863"/>
            <a:ext cx="19192191" cy="2463393"/>
          </a:xfrm>
          <a:prstGeom prst="rect">
            <a:avLst/>
          </a:prstGeom>
          <a:gradFill rotWithShape="1">
            <a:gsLst>
              <a:gs pos="0">
                <a:srgbClr val="8C52FF">
                  <a:alpha val="100000"/>
                </a:srgbClr>
              </a:gs>
              <a:gs pos="100000">
                <a:srgbClr val="5CE1E6">
                  <a:alpha val="100000"/>
                </a:srgbClr>
              </a:gs>
            </a:gsLst>
            <a:lin ang="0"/>
          </a:gradFill>
        </p:spPr>
      </p:sp>
      <p:sp>
        <p:nvSpPr>
          <p:cNvPr id="4" name="Freeform 4"/>
          <p:cNvSpPr/>
          <p:nvPr/>
        </p:nvSpPr>
        <p:spPr>
          <a:xfrm>
            <a:off x="12532766" y="5600700"/>
            <a:ext cx="5755234" cy="3752411"/>
          </a:xfrm>
          <a:custGeom>
            <a:avLst/>
            <a:gdLst/>
            <a:ahLst/>
            <a:cxnLst/>
            <a:rect l="l" t="t" r="r" b="b"/>
            <a:pathLst>
              <a:path w="5755234" h="3873479">
                <a:moveTo>
                  <a:pt x="0" y="0"/>
                </a:moveTo>
                <a:lnTo>
                  <a:pt x="5755234" y="0"/>
                </a:lnTo>
                <a:lnTo>
                  <a:pt x="5755234" y="3873479"/>
                </a:lnTo>
                <a:lnTo>
                  <a:pt x="0" y="3873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17" b="-571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600700"/>
            <a:ext cx="5266112" cy="3752411"/>
          </a:xfrm>
          <a:custGeom>
            <a:avLst/>
            <a:gdLst/>
            <a:ahLst/>
            <a:cxnLst/>
            <a:rect l="l" t="t" r="r" b="b"/>
            <a:pathLst>
              <a:path w="5266112" h="3873479">
                <a:moveTo>
                  <a:pt x="0" y="0"/>
                </a:moveTo>
                <a:lnTo>
                  <a:pt x="5266112" y="0"/>
                </a:lnTo>
                <a:lnTo>
                  <a:pt x="5266112" y="3873479"/>
                </a:lnTo>
                <a:lnTo>
                  <a:pt x="0" y="3873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01" b="-2055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41005" y="2016530"/>
            <a:ext cx="6226242" cy="3223543"/>
          </a:xfrm>
          <a:custGeom>
            <a:avLst/>
            <a:gdLst/>
            <a:ahLst/>
            <a:cxnLst/>
            <a:rect l="l" t="t" r="r" b="b"/>
            <a:pathLst>
              <a:path w="6226242" h="3223543">
                <a:moveTo>
                  <a:pt x="0" y="0"/>
                </a:moveTo>
                <a:lnTo>
                  <a:pt x="6226242" y="0"/>
                </a:lnTo>
                <a:lnTo>
                  <a:pt x="6226242" y="3223543"/>
                </a:lnTo>
                <a:lnTo>
                  <a:pt x="0" y="322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821" b="-4832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35062" y="2016530"/>
            <a:ext cx="5559752" cy="3223543"/>
          </a:xfrm>
          <a:custGeom>
            <a:avLst/>
            <a:gdLst/>
            <a:ahLst/>
            <a:cxnLst/>
            <a:rect l="l" t="t" r="r" b="b"/>
            <a:pathLst>
              <a:path w="5559752" h="3223543">
                <a:moveTo>
                  <a:pt x="0" y="0"/>
                </a:moveTo>
                <a:lnTo>
                  <a:pt x="5559752" y="0"/>
                </a:lnTo>
                <a:lnTo>
                  <a:pt x="5559752" y="3223543"/>
                </a:lnTo>
                <a:lnTo>
                  <a:pt x="0" y="322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80" t="-3741" b="-374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98620" y="5353076"/>
            <a:ext cx="3331969" cy="4000035"/>
          </a:xfrm>
          <a:custGeom>
            <a:avLst/>
            <a:gdLst/>
            <a:ahLst/>
            <a:cxnLst/>
            <a:rect l="l" t="t" r="r" b="b"/>
            <a:pathLst>
              <a:path w="2882468" h="4000035">
                <a:moveTo>
                  <a:pt x="0" y="0"/>
                </a:moveTo>
                <a:lnTo>
                  <a:pt x="2882468" y="0"/>
                </a:lnTo>
                <a:lnTo>
                  <a:pt x="2882468" y="4000035"/>
                </a:lnTo>
                <a:lnTo>
                  <a:pt x="0" y="40000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39" r="-203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05499" y="677365"/>
            <a:ext cx="12877002" cy="70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4800" b="1">
                <a:solidFill>
                  <a:srgbClr val="FBFBF5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OKUL ORTAMLARIMIZ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834</Words>
  <Application>Microsoft Office PowerPoint</Application>
  <PresentationFormat>Özel</PresentationFormat>
  <Paragraphs>103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5" baseType="lpstr">
      <vt:lpstr>Calibri</vt:lpstr>
      <vt:lpstr>Raleway Bold</vt:lpstr>
      <vt:lpstr>Kollektif Bold Italics</vt:lpstr>
      <vt:lpstr>Arial</vt:lpstr>
      <vt:lpstr>Kollektif Bold</vt:lpstr>
      <vt:lpstr>Raleway</vt:lpstr>
      <vt:lpstr>Kollektif Italics</vt:lpstr>
      <vt:lpstr>Kollektif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Yoğunlaştırılmış Yabancı Dil Programı Okul Koordinatörleri Bilgilendirme Toplantısı</dc:title>
  <cp:lastModifiedBy>Aysun METE</cp:lastModifiedBy>
  <cp:revision>3</cp:revision>
  <dcterms:created xsi:type="dcterms:W3CDTF">2006-08-16T00:00:00Z</dcterms:created>
  <dcterms:modified xsi:type="dcterms:W3CDTF">2024-09-11T08:26:46Z</dcterms:modified>
  <dc:identifier>DAFq85ASDHw</dc:identifier>
</cp:coreProperties>
</file>